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sldIdLst>
    <p:sldId id="256" r:id="rId5"/>
    <p:sldId id="275" r:id="rId6"/>
    <p:sldId id="257" r:id="rId7"/>
    <p:sldId id="264" r:id="rId8"/>
    <p:sldId id="265" r:id="rId9"/>
    <p:sldId id="266" r:id="rId10"/>
    <p:sldId id="260" r:id="rId11"/>
    <p:sldId id="268" r:id="rId12"/>
    <p:sldId id="267" r:id="rId13"/>
    <p:sldId id="271" r:id="rId14"/>
    <p:sldId id="274" r:id="rId15"/>
    <p:sldId id="273" r:id="rId16"/>
    <p:sldId id="276" r:id="rId17"/>
    <p:sldId id="277" r:id="rId18"/>
  </p:sldIdLst>
  <p:sldSz cx="12192000" cy="6858000"/>
  <p:notesSz cx="9928225" cy="143573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C8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FA8AC2-9174-4EB6-B5F4-EF5DEEF0DED3}" v="4834" dt="2024-01-25T02:57:59.6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437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2231" cy="720361"/>
          </a:xfrm>
          <a:prstGeom prst="rect">
            <a:avLst/>
          </a:prstGeom>
        </p:spPr>
        <p:txBody>
          <a:bodyPr vert="horz" lIns="138769" tIns="69385" rIns="138769" bIns="69385" rtlCol="0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23697" y="0"/>
            <a:ext cx="4302231" cy="720361"/>
          </a:xfrm>
          <a:prstGeom prst="rect">
            <a:avLst/>
          </a:prstGeom>
        </p:spPr>
        <p:txBody>
          <a:bodyPr vert="horz" lIns="138769" tIns="69385" rIns="138769" bIns="69385" rtlCol="0"/>
          <a:lstStyle>
            <a:lvl1pPr algn="r">
              <a:defRPr sz="1800"/>
            </a:lvl1pPr>
          </a:lstStyle>
          <a:p>
            <a:fld id="{D6C485D0-2664-4E00-848A-E94B731CD730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58813" y="1795463"/>
            <a:ext cx="8610600" cy="4845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38769" tIns="69385" rIns="138769" bIns="6938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92823" y="6909474"/>
            <a:ext cx="7942580" cy="5653207"/>
          </a:xfrm>
          <a:prstGeom prst="rect">
            <a:avLst/>
          </a:prstGeom>
        </p:spPr>
        <p:txBody>
          <a:bodyPr vert="horz" lIns="138769" tIns="69385" rIns="138769" bIns="69385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636992"/>
            <a:ext cx="4302231" cy="720359"/>
          </a:xfrm>
          <a:prstGeom prst="rect">
            <a:avLst/>
          </a:prstGeom>
        </p:spPr>
        <p:txBody>
          <a:bodyPr vert="horz" lIns="138769" tIns="69385" rIns="138769" bIns="69385" rtlCol="0" anchor="b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23697" y="13636992"/>
            <a:ext cx="4302231" cy="720359"/>
          </a:xfrm>
          <a:prstGeom prst="rect">
            <a:avLst/>
          </a:prstGeom>
        </p:spPr>
        <p:txBody>
          <a:bodyPr vert="horz" lIns="138769" tIns="69385" rIns="138769" bIns="69385" rtlCol="0" anchor="b"/>
          <a:lstStyle>
            <a:lvl1pPr algn="r">
              <a:defRPr sz="1800"/>
            </a:lvl1pPr>
          </a:lstStyle>
          <a:p>
            <a:fld id="{0F91025E-975A-4E8D-A222-5DFD40F86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879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91025E-975A-4E8D-A222-5DFD40F86DB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46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>
            <a:extLst>
              <a:ext uri="{FF2B5EF4-FFF2-40B4-BE49-F238E27FC236}">
                <a16:creationId xmlns:a16="http://schemas.microsoft.com/office/drawing/2014/main" id="{81EBD330-A42F-B8C5-9D71-96C704EE39BD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1AE75E-8DBA-812A-4D47-9D881C8E977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7226" y="2001839"/>
            <a:ext cx="9144000" cy="1254124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Antenna Purina Black" pitchFamily="50" charset="0"/>
                <a:cs typeface="Antenna Purina Black" pitchFamily="50" charset="0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591CC8-43BB-277A-6430-D366FF77C6A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37226" y="3401219"/>
            <a:ext cx="5466945" cy="1655762"/>
          </a:xfrm>
        </p:spPr>
        <p:txBody>
          <a:bodyPr/>
          <a:lstStyle>
            <a:lvl1pPr marL="0" indent="0" algn="l">
              <a:buNone/>
              <a:defRPr sz="2400">
                <a:latin typeface="Nestle Text TF AR Book" panose="00000500000000000000" pitchFamily="2" charset="0"/>
                <a:cs typeface="Nestle Text TF AR Book" panose="000005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>
                <a:solidFill>
                  <a:srgbClr val="FFFFFF"/>
                </a:solidFill>
                <a:latin typeface="Nestle Text TF AR Book" panose="00000500000000000000" pitchFamily="2" charset="0"/>
                <a:cs typeface="Nestle Text TF AR Book" panose="00000500000000000000" pitchFamily="2" charset="0"/>
              </a:rPr>
              <a:t>Date and Team</a:t>
            </a:r>
          </a:p>
          <a:p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552D03D8-E28D-879F-6170-3FB57418C599}"/>
              </a:ext>
            </a:extLst>
          </p:cNvPr>
          <p:cNvSpPr/>
          <p:nvPr userDrawn="1"/>
        </p:nvSpPr>
        <p:spPr>
          <a:xfrm>
            <a:off x="-561502" y="-459581"/>
            <a:ext cx="7264400" cy="3860800"/>
          </a:xfrm>
          <a:custGeom>
            <a:avLst/>
            <a:gdLst/>
            <a:ahLst/>
            <a:cxnLst/>
            <a:rect l="l" t="t" r="r" b="b"/>
            <a:pathLst>
              <a:path w="12081838" h="6796034">
                <a:moveTo>
                  <a:pt x="0" y="0"/>
                </a:moveTo>
                <a:lnTo>
                  <a:pt x="12081838" y="0"/>
                </a:lnTo>
                <a:lnTo>
                  <a:pt x="12081838" y="6796034"/>
                </a:lnTo>
                <a:lnTo>
                  <a:pt x="0" y="67960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pic>
        <p:nvPicPr>
          <p:cNvPr id="4" name="Picture 3" descr="A bird and baby birds in a nest&#10;&#10;Description automatically generated">
            <a:extLst>
              <a:ext uri="{FF2B5EF4-FFF2-40B4-BE49-F238E27FC236}">
                <a16:creationId xmlns:a16="http://schemas.microsoft.com/office/drawing/2014/main" id="{1EA12E02-1118-56AF-5F35-A51DE851186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0333" y="6072126"/>
            <a:ext cx="1070750" cy="86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472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36041-4B5A-2AC7-3C12-BF2EC0A65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8B293F-1CA7-F1D0-4F2E-338D52DCAE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BA2342-428C-067F-2F07-67D7D11A3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94A38-06BA-4BFE-943A-D0E8D2823D49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D2B8D6-3C89-E695-A16A-D02A47BEB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C662B-B29C-262F-BE41-ADBB5184E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F97B3-8AB8-453D-82E5-F00A51765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30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7F2DB8-1B0A-0AA8-C50E-AA71D0FD85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1220C6-0865-0685-6285-701436BFA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A66B5-ADA6-2A0F-3B52-B16D11DC0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94A38-06BA-4BFE-943A-D0E8D2823D49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81725-4945-1C23-A9A1-7EC8F3F69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F24B4-11FA-CF3E-42A3-FE2E772CB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F97B3-8AB8-453D-82E5-F00A51765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1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9370AE-0A9D-C903-8EF3-211D012AC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94A38-06BA-4BFE-943A-D0E8D2823D49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023B33-0FB5-4C82-CAA5-27F3CD5BF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4CFF6-CC0D-3465-5306-126641A66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F97B3-8AB8-453D-82E5-F00A517656F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7A4452A9-AE03-5FFA-2EBC-9398EFA8368C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6D94A38-06BA-4BFE-943A-D0E8D2823D49}" type="datetimeFigureOut">
              <a:rPr lang="en-US" smtClean="0"/>
              <a:pPr/>
              <a:t>1/23/2024</a:t>
            </a:fld>
            <a:endParaRPr lang="en-US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4C9E3CE-6F77-F3EE-A4E1-A8ED3A76C6E9}"/>
              </a:ext>
            </a:extLst>
          </p:cNvPr>
          <p:cNvSpPr txBox="1">
            <a:spLocks/>
          </p:cNvSpPr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FF97B3-8AB8-453D-82E5-F00A517656F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0FFF380F-1A99-0999-6D89-C88B8ADC7237}"/>
              </a:ext>
            </a:extLst>
          </p:cNvPr>
          <p:cNvSpPr/>
          <p:nvPr userDrawn="1"/>
        </p:nvSpPr>
        <p:spPr>
          <a:xfrm>
            <a:off x="0" y="6397625"/>
            <a:ext cx="12192000" cy="501650"/>
          </a:xfrm>
          <a:prstGeom prst="rect">
            <a:avLst/>
          </a:prstGeom>
          <a:solidFill>
            <a:srgbClr val="F5C842"/>
          </a:solidFill>
        </p:spPr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4A2A41F7-5304-F4AC-055F-6A2C80FDFC16}"/>
              </a:ext>
            </a:extLst>
          </p:cNvPr>
          <p:cNvSpPr/>
          <p:nvPr userDrawn="1"/>
        </p:nvSpPr>
        <p:spPr>
          <a:xfrm>
            <a:off x="10401300" y="6397625"/>
            <a:ext cx="1570448" cy="462400"/>
          </a:xfrm>
          <a:custGeom>
            <a:avLst/>
            <a:gdLst/>
            <a:ahLst/>
            <a:cxnLst/>
            <a:rect l="l" t="t" r="r" b="b"/>
            <a:pathLst>
              <a:path w="2311959" h="679488">
                <a:moveTo>
                  <a:pt x="0" y="0"/>
                </a:moveTo>
                <a:lnTo>
                  <a:pt x="2311959" y="0"/>
                </a:lnTo>
                <a:lnTo>
                  <a:pt x="2311959" y="679488"/>
                </a:lnTo>
                <a:lnTo>
                  <a:pt x="0" y="6794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9A450D3-094D-12DA-A672-B9ADB5F78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004" y="320675"/>
            <a:ext cx="10515600" cy="1325563"/>
          </a:xfrm>
        </p:spPr>
        <p:txBody>
          <a:bodyPr>
            <a:normAutofit/>
          </a:bodyPr>
          <a:lstStyle>
            <a:lvl1pPr>
              <a:defRPr sz="3600">
                <a:solidFill>
                  <a:srgbClr val="002060"/>
                </a:solidFill>
                <a:latin typeface="Antenna Purina Black" pitchFamily="50" charset="0"/>
                <a:cs typeface="Antenna Purina Black" pitchFamily="50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418D60C-E0F9-2C34-8DD3-87F70F131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004" y="1790581"/>
            <a:ext cx="10515600" cy="4351338"/>
          </a:xfrm>
        </p:spPr>
        <p:txBody>
          <a:bodyPr/>
          <a:lstStyle>
            <a:lvl1pPr>
              <a:defRPr lang="en-US" dirty="0" smtClean="0">
                <a:solidFill>
                  <a:srgbClr val="002060"/>
                </a:solidFill>
                <a:latin typeface="Nestle Text TF AR Book" panose="00000500000000000000" pitchFamily="2" charset="0"/>
                <a:cs typeface="Nestle Text TF AR Book" panose="00000500000000000000" pitchFamily="2" charset="0"/>
              </a:defRPr>
            </a:lvl1pPr>
            <a:lvl2pPr>
              <a:defRPr lang="en-US" dirty="0" smtClean="0">
                <a:solidFill>
                  <a:srgbClr val="002060"/>
                </a:solidFill>
                <a:latin typeface="Nestle Text TF AR Book" panose="00000500000000000000" pitchFamily="2" charset="0"/>
                <a:cs typeface="Nestle Text TF AR Book" panose="00000500000000000000" pitchFamily="2" charset="0"/>
              </a:defRPr>
            </a:lvl2pPr>
            <a:lvl3pPr>
              <a:defRPr lang="en-US" dirty="0" smtClean="0">
                <a:solidFill>
                  <a:srgbClr val="002060"/>
                </a:solidFill>
                <a:latin typeface="Nestle Text TF AR Book" panose="00000500000000000000" pitchFamily="2" charset="0"/>
                <a:cs typeface="Nestle Text TF AR Book" panose="00000500000000000000" pitchFamily="2" charset="0"/>
              </a:defRPr>
            </a:lvl3pPr>
            <a:lvl4pPr>
              <a:defRPr lang="en-US" dirty="0" smtClean="0">
                <a:solidFill>
                  <a:srgbClr val="002060"/>
                </a:solidFill>
                <a:latin typeface="Nestle Text TF AR Book" panose="00000500000000000000" pitchFamily="2" charset="0"/>
                <a:cs typeface="Nestle Text TF AR Book" panose="00000500000000000000" pitchFamily="2" charset="0"/>
              </a:defRPr>
            </a:lvl4pPr>
            <a:lvl5pPr>
              <a:defRPr lang="en-US" dirty="0">
                <a:solidFill>
                  <a:srgbClr val="002060"/>
                </a:solidFill>
                <a:latin typeface="Nestle Text TF AR Book" panose="00000500000000000000" pitchFamily="2" charset="0"/>
                <a:cs typeface="Nestle Text TF AR Book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77136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56C97-8A57-611C-6E72-8DD8A5F4A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004" y="320675"/>
            <a:ext cx="10515600" cy="1325563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latin typeface="Antenna Purina Black" pitchFamily="50" charset="0"/>
                <a:cs typeface="Antenna Purina Black" pitchFamily="50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37269-3714-455B-55EA-A3450302E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004" y="1790581"/>
            <a:ext cx="10515600" cy="4351338"/>
          </a:xfrm>
        </p:spPr>
        <p:txBody>
          <a:bodyPr/>
          <a:lstStyle>
            <a:lvl1pPr>
              <a:defRPr lang="en-US" dirty="0" smtClean="0">
                <a:solidFill>
                  <a:schemeClr val="bg1"/>
                </a:solidFill>
                <a:latin typeface="Nestle Text TF AR Book" panose="00000500000000000000" pitchFamily="2" charset="0"/>
                <a:cs typeface="Nestle Text TF AR Book" panose="00000500000000000000" pitchFamily="2" charset="0"/>
              </a:defRPr>
            </a:lvl1pPr>
            <a:lvl2pPr>
              <a:defRPr lang="en-US" dirty="0" smtClean="0">
                <a:solidFill>
                  <a:schemeClr val="bg1"/>
                </a:solidFill>
                <a:latin typeface="Nestle Text TF AR Book" panose="00000500000000000000" pitchFamily="2" charset="0"/>
                <a:cs typeface="Nestle Text TF AR Book" panose="00000500000000000000" pitchFamily="2" charset="0"/>
              </a:defRPr>
            </a:lvl2pPr>
            <a:lvl3pPr>
              <a:defRPr lang="en-US" dirty="0" smtClean="0">
                <a:solidFill>
                  <a:schemeClr val="bg1"/>
                </a:solidFill>
                <a:latin typeface="Nestle Text TF AR Book" panose="00000500000000000000" pitchFamily="2" charset="0"/>
                <a:cs typeface="Nestle Text TF AR Book" panose="00000500000000000000" pitchFamily="2" charset="0"/>
              </a:defRPr>
            </a:lvl3pPr>
            <a:lvl4pPr>
              <a:defRPr lang="en-US" dirty="0" smtClean="0">
                <a:solidFill>
                  <a:schemeClr val="bg1"/>
                </a:solidFill>
                <a:latin typeface="Nestle Text TF AR Book" panose="00000500000000000000" pitchFamily="2" charset="0"/>
                <a:cs typeface="Nestle Text TF AR Book" panose="00000500000000000000" pitchFamily="2" charset="0"/>
              </a:defRPr>
            </a:lvl4pPr>
            <a:lvl5pPr>
              <a:defRPr lang="en-US" dirty="0">
                <a:solidFill>
                  <a:schemeClr val="bg1"/>
                </a:solidFill>
                <a:latin typeface="Nestle Text TF AR Book" panose="00000500000000000000" pitchFamily="2" charset="0"/>
                <a:cs typeface="Nestle Text TF AR Book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4C01E4-7747-D864-50EB-27C377F0D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94A38-06BA-4BFE-943A-D0E8D2823D49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33821-66FF-2E80-2A8A-DA3030558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3AC4CE-F37D-521E-D359-C5302BEB9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F97B3-8AB8-453D-82E5-F00A517656F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AAC832C2-0247-6BFA-55B6-544AEA415C26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6D94A38-06BA-4BFE-943A-D0E8D2823D49}" type="datetimeFigureOut">
              <a:rPr lang="en-US" smtClean="0"/>
              <a:pPr/>
              <a:t>1/23/2024</a:t>
            </a:fld>
            <a:endParaRPr lang="en-US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C4AE388-3FC7-B59A-7D69-D06EBC4E58F7}"/>
              </a:ext>
            </a:extLst>
          </p:cNvPr>
          <p:cNvSpPr txBox="1">
            <a:spLocks/>
          </p:cNvSpPr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FF97B3-8AB8-453D-82E5-F00A517656F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AutoShape 2">
            <a:extLst>
              <a:ext uri="{FF2B5EF4-FFF2-40B4-BE49-F238E27FC236}">
                <a16:creationId xmlns:a16="http://schemas.microsoft.com/office/drawing/2014/main" id="{D507AA03-C918-BABD-A0CF-2DAA18EAB964}"/>
              </a:ext>
            </a:extLst>
          </p:cNvPr>
          <p:cNvSpPr/>
          <p:nvPr userDrawn="1"/>
        </p:nvSpPr>
        <p:spPr>
          <a:xfrm>
            <a:off x="0" y="6397625"/>
            <a:ext cx="12192000" cy="501650"/>
          </a:xfrm>
          <a:prstGeom prst="rect">
            <a:avLst/>
          </a:prstGeom>
          <a:solidFill>
            <a:srgbClr val="F5C842"/>
          </a:solidFill>
        </p:spPr>
      </p:sp>
      <p:sp>
        <p:nvSpPr>
          <p:cNvPr id="13" name="Freeform 3">
            <a:extLst>
              <a:ext uri="{FF2B5EF4-FFF2-40B4-BE49-F238E27FC236}">
                <a16:creationId xmlns:a16="http://schemas.microsoft.com/office/drawing/2014/main" id="{A0457B3F-6FE2-59A8-22AD-68204084AC0E}"/>
              </a:ext>
            </a:extLst>
          </p:cNvPr>
          <p:cNvSpPr/>
          <p:nvPr userDrawn="1"/>
        </p:nvSpPr>
        <p:spPr>
          <a:xfrm>
            <a:off x="10401300" y="6397625"/>
            <a:ext cx="1570448" cy="462400"/>
          </a:xfrm>
          <a:custGeom>
            <a:avLst/>
            <a:gdLst/>
            <a:ahLst/>
            <a:cxnLst/>
            <a:rect l="l" t="t" r="r" b="b"/>
            <a:pathLst>
              <a:path w="2311959" h="679488">
                <a:moveTo>
                  <a:pt x="0" y="0"/>
                </a:moveTo>
                <a:lnTo>
                  <a:pt x="2311959" y="0"/>
                </a:lnTo>
                <a:lnTo>
                  <a:pt x="2311959" y="679488"/>
                </a:lnTo>
                <a:lnTo>
                  <a:pt x="0" y="6794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485577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6A09F-D009-7E37-648A-346CEF9E8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FDB24-28DA-A239-8FBD-6F168EBF32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48ED1D-6CCF-0E33-9C0C-45EA117A81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35B7C-FEB1-0C40-64E4-7C1033DD4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94A38-06BA-4BFE-943A-D0E8D2823D49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549177-2B0B-DA50-B2C8-1583CD606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C3C115-52FA-DDAC-7204-87AD56C32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F97B3-8AB8-453D-82E5-F00A51765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82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937B6-7825-924C-025E-7A9D6587C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3E4A36-45F6-DA30-0C65-3903A3EA34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B919A9-680A-4F44-1D4C-4E577509CB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45622F-6063-C371-C3D6-D19074809B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E8E990-17CB-A4EC-BC22-E0D713107E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9EC521-386D-D0DE-5AA0-73AA4D7E3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94A38-06BA-4BFE-943A-D0E8D2823D49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E1A982-664E-EA29-24AE-C1C453A48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FF47FA-19D8-E82B-9AC7-D6712037F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F97B3-8AB8-453D-82E5-F00A51765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531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CA166-7F53-BFEF-6D2F-FBA7E2DF6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76E9E7-4E3C-BC61-B45E-D026F025B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94A38-06BA-4BFE-943A-D0E8D2823D49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8DA8CF-39C8-879E-3B2A-3777B9D92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E15B4D-94AF-ABEA-F981-E08DE8EE6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F97B3-8AB8-453D-82E5-F00A51765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798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1968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190A3-D464-90BE-C508-5C5829284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07CB5-7BAE-4C5B-DDA3-4773ED1700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88E03E-D3C8-50A8-D929-0783429A58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72109D-A638-93BA-3D28-DA1DE0257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94A38-06BA-4BFE-943A-D0E8D2823D49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93D802-B530-9E68-48C0-85C6C5981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45D89B-9A32-D696-B5F9-6F5BC88C7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F97B3-8AB8-453D-82E5-F00A51765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110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6267-ACFD-B71C-97D2-BCE8DF85C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BB1399-990A-15F8-84BE-046F1EB654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BCEF02-B70D-7BD9-86E9-8DABD3B0C3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E85F83-1877-DC18-1CEB-58E625AAD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94A38-06BA-4BFE-943A-D0E8D2823D49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726E96-4774-B1CB-8B5C-D39F9D0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510410-6E01-501E-A1C4-B1E016E1A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F97B3-8AB8-453D-82E5-F00A51765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664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A8D1BE-9575-30DF-2117-AEFE70000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E83C0-3AD4-1946-FAA1-41DDD1542B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C5C8C-9FF1-A04A-80A9-DDBC11C98B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94A38-06BA-4BFE-943A-D0E8D2823D49}" type="datetimeFigureOut">
              <a:rPr lang="en-US" smtClean="0"/>
              <a:t>1/23/2024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9E0F0B-A48C-8070-D706-F660A812FC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FCFC0-4451-ED66-E050-363C744F0C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FF97B3-8AB8-453D-82E5-F00A51765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206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9E7B7-9203-0B3D-37ED-6B981B7682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E54 MH &amp; COMPACTOR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C8B9B8-AB41-BD91-0D20-79C968B26D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7226" y="3401218"/>
            <a:ext cx="6089453" cy="249924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24 JAN 2024</a:t>
            </a:r>
          </a:p>
        </p:txBody>
      </p:sp>
    </p:spTree>
    <p:extLst>
      <p:ext uri="{BB962C8B-B14F-4D97-AF65-F5344CB8AC3E}">
        <p14:creationId xmlns:p14="http://schemas.microsoft.com/office/powerpoint/2010/main" val="2424330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097B9-35E6-0190-55B7-CCA5CB3D6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573" y="87761"/>
            <a:ext cx="11505253" cy="1325563"/>
          </a:xfrm>
        </p:spPr>
        <p:txBody>
          <a:bodyPr/>
          <a:lstStyle/>
          <a:p>
            <a:r>
              <a:rPr lang="en-US" dirty="0"/>
              <a:t>1.3 – 1.4 BASIC CONDITION SPECS OF DRIVE SPROCKET &amp; CHAIN</a:t>
            </a: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3DC5B429-A23A-5AF8-70B7-9FAEFC1A11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8315469"/>
              </p:ext>
            </p:extLst>
          </p:nvPr>
        </p:nvGraphicFramePr>
        <p:xfrm>
          <a:off x="374573" y="1335688"/>
          <a:ext cx="11426364" cy="504267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79644">
                  <a:extLst>
                    <a:ext uri="{9D8B030D-6E8A-4147-A177-3AD203B41FA5}">
                      <a16:colId xmlns:a16="http://schemas.microsoft.com/office/drawing/2014/main" val="2195820104"/>
                    </a:ext>
                  </a:extLst>
                </a:gridCol>
                <a:gridCol w="2192356">
                  <a:extLst>
                    <a:ext uri="{9D8B030D-6E8A-4147-A177-3AD203B41FA5}">
                      <a16:colId xmlns:a16="http://schemas.microsoft.com/office/drawing/2014/main" val="481150343"/>
                    </a:ext>
                  </a:extLst>
                </a:gridCol>
                <a:gridCol w="1200839">
                  <a:extLst>
                    <a:ext uri="{9D8B030D-6E8A-4147-A177-3AD203B41FA5}">
                      <a16:colId xmlns:a16="http://schemas.microsoft.com/office/drawing/2014/main" val="2488733173"/>
                    </a:ext>
                  </a:extLst>
                </a:gridCol>
                <a:gridCol w="903383">
                  <a:extLst>
                    <a:ext uri="{9D8B030D-6E8A-4147-A177-3AD203B41FA5}">
                      <a16:colId xmlns:a16="http://schemas.microsoft.com/office/drawing/2014/main" val="4286148666"/>
                    </a:ext>
                  </a:extLst>
                </a:gridCol>
                <a:gridCol w="4750142">
                  <a:extLst>
                    <a:ext uri="{9D8B030D-6E8A-4147-A177-3AD203B41FA5}">
                      <a16:colId xmlns:a16="http://schemas.microsoft.com/office/drawing/2014/main" val="2431178824"/>
                    </a:ext>
                  </a:extLst>
                </a:gridCol>
              </a:tblGrid>
              <a:tr h="359763">
                <a:tc>
                  <a:txBody>
                    <a:bodyPr/>
                    <a:lstStyle/>
                    <a:p>
                      <a:r>
                        <a:rPr lang="en-US" b="1"/>
                        <a:t>COMPONENT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SPECIFICATIONS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UNIT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VALUE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Remarks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449491"/>
                  </a:ext>
                </a:extLst>
              </a:tr>
              <a:tr h="359763">
                <a:tc>
                  <a:txBody>
                    <a:bodyPr/>
                    <a:lstStyle/>
                    <a:p>
                      <a:r>
                        <a:rPr lang="en-US" sz="1600" dirty="0"/>
                        <a:t>Drive Gear Sprocket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Number of Teeth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 signs of wear &amp; looseness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8336154"/>
                  </a:ext>
                </a:extLst>
              </a:tr>
              <a:tr h="359763">
                <a:tc rowSpan="1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Chain Drive Duplex Chain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60 Duplex Chain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60-2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Visual check of chain slackness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011713"/>
                  </a:ext>
                </a:extLst>
              </a:tr>
              <a:tr h="359763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Cut to fit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1771785"/>
                  </a:ext>
                </a:extLst>
              </a:tr>
              <a:tr h="359763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Material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Carbon Steel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7358544"/>
                  </a:ext>
                </a:extLst>
              </a:tr>
              <a:tr h="359763"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Pitch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8883066"/>
                  </a:ext>
                </a:extLst>
              </a:tr>
              <a:tr h="359763"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Roller 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7391689"/>
                  </a:ext>
                </a:extLst>
              </a:tr>
              <a:tr h="359763"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Roller Diameter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0.469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12820"/>
                  </a:ext>
                </a:extLst>
              </a:tr>
              <a:tr h="359763"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Overall 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1.890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6000613"/>
                  </a:ext>
                </a:extLst>
              </a:tr>
              <a:tr h="359763"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Plate 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0.712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581499"/>
                  </a:ext>
                </a:extLst>
              </a:tr>
              <a:tr h="359763"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Plate Thickness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0.093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9024953"/>
                  </a:ext>
                </a:extLst>
              </a:tr>
              <a:tr h="359763"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Pin Diameter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8277095"/>
                  </a:ext>
                </a:extLst>
              </a:tr>
              <a:tr h="359763"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Weight/ 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lbs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5148559"/>
                  </a:ext>
                </a:extLst>
              </a:tr>
              <a:tr h="359763"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Ave Ultimate Strength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lbs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18,530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40205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1859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B7495-1761-F34E-7D55-B4FD4A0AA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003" y="320675"/>
            <a:ext cx="11100147" cy="1325563"/>
          </a:xfrm>
        </p:spPr>
        <p:txBody>
          <a:bodyPr/>
          <a:lstStyle/>
          <a:p>
            <a:r>
              <a:rPr lang="en-US" dirty="0"/>
              <a:t>1.5 BASIC CONDITION SPECS  OF MOUNTING BASE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3318834-7E42-2D16-017D-3B5AD27ADD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8339892"/>
              </p:ext>
            </p:extLst>
          </p:nvPr>
        </p:nvGraphicFramePr>
        <p:xfrm>
          <a:off x="599055" y="1810141"/>
          <a:ext cx="10989096" cy="3942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4752">
                  <a:extLst>
                    <a:ext uri="{9D8B030D-6E8A-4147-A177-3AD203B41FA5}">
                      <a16:colId xmlns:a16="http://schemas.microsoft.com/office/drawing/2014/main" val="2195820104"/>
                    </a:ext>
                  </a:extLst>
                </a:gridCol>
                <a:gridCol w="2198586">
                  <a:extLst>
                    <a:ext uri="{9D8B030D-6E8A-4147-A177-3AD203B41FA5}">
                      <a16:colId xmlns:a16="http://schemas.microsoft.com/office/drawing/2014/main" val="481150343"/>
                    </a:ext>
                  </a:extLst>
                </a:gridCol>
                <a:gridCol w="2198586">
                  <a:extLst>
                    <a:ext uri="{9D8B030D-6E8A-4147-A177-3AD203B41FA5}">
                      <a16:colId xmlns:a16="http://schemas.microsoft.com/office/drawing/2014/main" val="2488733173"/>
                    </a:ext>
                  </a:extLst>
                </a:gridCol>
                <a:gridCol w="2198586">
                  <a:extLst>
                    <a:ext uri="{9D8B030D-6E8A-4147-A177-3AD203B41FA5}">
                      <a16:colId xmlns:a16="http://schemas.microsoft.com/office/drawing/2014/main" val="4286148666"/>
                    </a:ext>
                  </a:extLst>
                </a:gridCol>
                <a:gridCol w="2198586">
                  <a:extLst>
                    <a:ext uri="{9D8B030D-6E8A-4147-A177-3AD203B41FA5}">
                      <a16:colId xmlns:a16="http://schemas.microsoft.com/office/drawing/2014/main" val="31529643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COMPONENT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SPECIFICATIONS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UNIT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VALUE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REMARKS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449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Base Plate Mounting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foot mounted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arenR"/>
                      </a:pPr>
                      <a:r>
                        <a:rPr lang="en-US" dirty="0"/>
                        <a:t>Not loose &amp; sprockets should be aligned using straight edge   </a:t>
                      </a:r>
                    </a:p>
                    <a:p>
                      <a:pPr marL="342900" indent="-342900">
                        <a:buAutoNum type="arabicParenR" startAt="2"/>
                      </a:pPr>
                      <a:r>
                        <a:rPr lang="en-US" dirty="0"/>
                        <a:t>Fully supported by a jack bolt to prevent side-ways movement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919969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r>
                        <a:rPr lang="en-US" dirty="0"/>
                        <a:t>Lock nuts &amp; bolts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dimensions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8mm x 50mm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659828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Torque tightness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1) Match- marking should be aligned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0807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249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097B9-35E6-0190-55B7-CCA5CB3D6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573" y="320675"/>
            <a:ext cx="11505253" cy="1325563"/>
          </a:xfrm>
        </p:spPr>
        <p:txBody>
          <a:bodyPr/>
          <a:lstStyle/>
          <a:p>
            <a:r>
              <a:rPr lang="en-US" dirty="0"/>
              <a:t>1. MAINTENANCE PLANS </a:t>
            </a: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3DC5B429-A23A-5AF8-70B7-9FAEFC1A11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6281698"/>
              </p:ext>
            </p:extLst>
          </p:nvPr>
        </p:nvGraphicFramePr>
        <p:xfrm>
          <a:off x="374573" y="1646238"/>
          <a:ext cx="11442854" cy="3708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946574">
                  <a:extLst>
                    <a:ext uri="{9D8B030D-6E8A-4147-A177-3AD203B41FA5}">
                      <a16:colId xmlns:a16="http://schemas.microsoft.com/office/drawing/2014/main" val="2195820104"/>
                    </a:ext>
                  </a:extLst>
                </a:gridCol>
                <a:gridCol w="1916935">
                  <a:extLst>
                    <a:ext uri="{9D8B030D-6E8A-4147-A177-3AD203B41FA5}">
                      <a16:colId xmlns:a16="http://schemas.microsoft.com/office/drawing/2014/main" val="481150343"/>
                    </a:ext>
                  </a:extLst>
                </a:gridCol>
                <a:gridCol w="4579345">
                  <a:extLst>
                    <a:ext uri="{9D8B030D-6E8A-4147-A177-3AD203B41FA5}">
                      <a16:colId xmlns:a16="http://schemas.microsoft.com/office/drawing/2014/main" val="2431178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ACTIVITY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FREQUENCY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REMARKS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449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E54 MH Geared motor inspection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Every 2 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Maintenance Plan 0910-030-358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1137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E54 MH Geared motor lubrication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Every 52 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Maintenance Plan 0910-030-352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4278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E54 MH Drive motor winding and terminal tests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Every 52 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For enrolment as PM03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197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E54 MH Drive motor bearing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Every 104 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For enrolment as PM03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411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E54 MH Drive motor brake assembly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Every 104 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For enrolment as PM03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2870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E54 MH Drive motor thermal scan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Once per shift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F0000"/>
                          </a:solidFill>
                        </a:rPr>
                        <a:t>Include in KSR of MWG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8336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E54 MH Chain and sprocket Inspection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Every i-CIP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solidFill>
                            <a:srgbClr val="FF0000"/>
                          </a:solidFill>
                        </a:rPr>
                        <a:t>Include in KSR of AWG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89702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E54 MH Geared motor assembly cleaning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Every i-CIP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solidFill>
                            <a:srgbClr val="FF0000"/>
                          </a:solidFill>
                        </a:rPr>
                        <a:t>Include in KSR of AWG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5274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E54 MH Chain and sprocket lubrication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Every CIP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Include in KSR of AWG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9965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8874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C84C1-4C43-9157-E708-0C560BF1A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SPARE PARTS LIST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24ACBFD-1193-187C-ADA6-E69743B5DD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5129484"/>
              </p:ext>
            </p:extLst>
          </p:nvPr>
        </p:nvGraphicFramePr>
        <p:xfrm>
          <a:off x="488004" y="1335687"/>
          <a:ext cx="10515600" cy="4953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23584">
                  <a:extLst>
                    <a:ext uri="{9D8B030D-6E8A-4147-A177-3AD203B41FA5}">
                      <a16:colId xmlns:a16="http://schemas.microsoft.com/office/drawing/2014/main" val="2195820104"/>
                    </a:ext>
                  </a:extLst>
                </a:gridCol>
                <a:gridCol w="1598004">
                  <a:extLst>
                    <a:ext uri="{9D8B030D-6E8A-4147-A177-3AD203B41FA5}">
                      <a16:colId xmlns:a16="http://schemas.microsoft.com/office/drawing/2014/main" val="912470124"/>
                    </a:ext>
                  </a:extLst>
                </a:gridCol>
                <a:gridCol w="1598004">
                  <a:extLst>
                    <a:ext uri="{9D8B030D-6E8A-4147-A177-3AD203B41FA5}">
                      <a16:colId xmlns:a16="http://schemas.microsoft.com/office/drawing/2014/main" val="1159282803"/>
                    </a:ext>
                  </a:extLst>
                </a:gridCol>
                <a:gridCol w="1598004">
                  <a:extLst>
                    <a:ext uri="{9D8B030D-6E8A-4147-A177-3AD203B41FA5}">
                      <a16:colId xmlns:a16="http://schemas.microsoft.com/office/drawing/2014/main" val="2124062856"/>
                    </a:ext>
                  </a:extLst>
                </a:gridCol>
                <a:gridCol w="1598004">
                  <a:extLst>
                    <a:ext uri="{9D8B030D-6E8A-4147-A177-3AD203B41FA5}">
                      <a16:colId xmlns:a16="http://schemas.microsoft.com/office/drawing/2014/main" val="4811503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EQUIPMENT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MANUFACTURER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SAFETY STOCK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REORDER POINT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P.O. NUMBER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449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Electric Hoist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Demag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4554107473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1137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Gear Motor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SEW R27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-SAME-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4278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Duplex Chain 60-2 (10ft)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-SAME-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197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Sprocket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 specified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-SAME-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411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Proximity Sensors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-SAME-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2870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Water Hose 1.2m &amp; 18m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Alfagoma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-SAME-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5274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Vibrating Motor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Venanzetti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-SAME-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996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Load cell Controller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Minebea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3401315609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46643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8738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88227BE-EFC7-51D4-1822-A6FC1A41A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1463" y="536542"/>
            <a:ext cx="4406154" cy="5451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93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DABCA-BB33-B608-2DC7-1E2F2AA54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B51DD-19B2-BDFB-4104-E7CCCE069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1 – General Drawing with main assemblies</a:t>
            </a:r>
          </a:p>
          <a:p>
            <a:r>
              <a:rPr lang="en-US" dirty="0"/>
              <a:t>Step 2 – Drawing of focused assembly</a:t>
            </a:r>
          </a:p>
          <a:p>
            <a:r>
              <a:rPr lang="en-US" dirty="0"/>
              <a:t>Step 3 – Identify components of the focus assembly</a:t>
            </a:r>
          </a:p>
          <a:p>
            <a:r>
              <a:rPr lang="en-US" dirty="0"/>
              <a:t>Step 4 – Establish basic condition specifications</a:t>
            </a:r>
          </a:p>
          <a:p>
            <a:r>
              <a:rPr lang="en-US" dirty="0"/>
              <a:t>Step 5 – Determine applicable maintenance plan</a:t>
            </a:r>
          </a:p>
          <a:p>
            <a:r>
              <a:rPr lang="en-US" dirty="0"/>
              <a:t>Step 6 – Critical Spares</a:t>
            </a:r>
          </a:p>
          <a:p>
            <a:r>
              <a:rPr lang="en-US" dirty="0"/>
              <a:t>Step 7 – KSR’s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287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drawing of a machine&#10;&#10;Description automatically generated">
            <a:extLst>
              <a:ext uri="{FF2B5EF4-FFF2-40B4-BE49-F238E27FC236}">
                <a16:creationId xmlns:a16="http://schemas.microsoft.com/office/drawing/2014/main" id="{5192C3BF-9BFC-ED02-4F0D-C8405B9820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352" t="5635" r="23763" b="4026"/>
          <a:stretch/>
        </p:blipFill>
        <p:spPr>
          <a:xfrm>
            <a:off x="3050905" y="-17882"/>
            <a:ext cx="5933076" cy="61954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38DD24-E034-3F95-6CAE-2E669F6E8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DRAWING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73D39C1-2815-1285-B1EC-0CFD9B2AE134}"/>
              </a:ext>
            </a:extLst>
          </p:cNvPr>
          <p:cNvSpPr/>
          <p:nvPr/>
        </p:nvSpPr>
        <p:spPr>
          <a:xfrm>
            <a:off x="6466787" y="685801"/>
            <a:ext cx="650450" cy="639762"/>
          </a:xfrm>
          <a:prstGeom prst="ellipse">
            <a:avLst/>
          </a:prstGeom>
          <a:solidFill>
            <a:srgbClr val="F5C842"/>
          </a:solidFill>
          <a:ln>
            <a:solidFill>
              <a:srgbClr val="F5C8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A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DCEA72A-6725-847E-EC53-32380CA59F4A}"/>
              </a:ext>
            </a:extLst>
          </p:cNvPr>
          <p:cNvSpPr/>
          <p:nvPr/>
        </p:nvSpPr>
        <p:spPr>
          <a:xfrm>
            <a:off x="7001170" y="3178723"/>
            <a:ext cx="650450" cy="639762"/>
          </a:xfrm>
          <a:prstGeom prst="ellipse">
            <a:avLst/>
          </a:prstGeom>
          <a:solidFill>
            <a:srgbClr val="F5C842"/>
          </a:solidFill>
          <a:ln>
            <a:solidFill>
              <a:srgbClr val="F5C8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B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724819A-687C-5D95-C53E-0ADA6F276431}"/>
              </a:ext>
            </a:extLst>
          </p:cNvPr>
          <p:cNvSpPr/>
          <p:nvPr/>
        </p:nvSpPr>
        <p:spPr>
          <a:xfrm>
            <a:off x="3471420" y="3417667"/>
            <a:ext cx="650450" cy="639762"/>
          </a:xfrm>
          <a:prstGeom prst="ellipse">
            <a:avLst/>
          </a:prstGeom>
          <a:solidFill>
            <a:srgbClr val="F5C842"/>
          </a:solidFill>
          <a:ln>
            <a:solidFill>
              <a:srgbClr val="F5C8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E14F91-0553-7BDF-1E9F-C0075D63D989}"/>
              </a:ext>
            </a:extLst>
          </p:cNvPr>
          <p:cNvSpPr txBox="1"/>
          <p:nvPr/>
        </p:nvSpPr>
        <p:spPr>
          <a:xfrm>
            <a:off x="7204671" y="348484"/>
            <a:ext cx="3723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MOBILE HOPPER DRIVE ASSEMBLY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Geared Motor Assembly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Wheel Set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Guide Rollers</a:t>
            </a:r>
          </a:p>
          <a:p>
            <a:r>
              <a:rPr lang="en-US" b="1" dirty="0"/>
              <a:t>		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29CC67-2111-1D46-914B-E994EDA11EC1}"/>
              </a:ext>
            </a:extLst>
          </p:cNvPr>
          <p:cNvSpPr txBox="1"/>
          <p:nvPr/>
        </p:nvSpPr>
        <p:spPr>
          <a:xfrm>
            <a:off x="8597245" y="3460549"/>
            <a:ext cx="289402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MOBILE HOPPER ASSEMBLY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Discharge Flap Cylinder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Knocking Device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Electrical Box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Hopper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Energy Chain Assembly</a:t>
            </a:r>
          </a:p>
          <a:p>
            <a:endParaRPr 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AEA864-AA20-FEAF-342C-68F89E932A4A}"/>
              </a:ext>
            </a:extLst>
          </p:cNvPr>
          <p:cNvSpPr txBox="1"/>
          <p:nvPr/>
        </p:nvSpPr>
        <p:spPr>
          <a:xfrm>
            <a:off x="342899" y="3417667"/>
            <a:ext cx="29783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COMPACTOR ASSEMBLY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Vibrating Motor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Electric Hoist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Vibrating Tubes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Pre-Wetting Line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Vertical Guide Rollers</a:t>
            </a:r>
          </a:p>
          <a:p>
            <a:endParaRPr lang="en-US" b="1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DDBC532-D380-598C-5FF2-CCD6962DA4E2}"/>
              </a:ext>
            </a:extLst>
          </p:cNvPr>
          <p:cNvSpPr/>
          <p:nvPr/>
        </p:nvSpPr>
        <p:spPr>
          <a:xfrm>
            <a:off x="3796645" y="1453716"/>
            <a:ext cx="4698476" cy="912412"/>
          </a:xfrm>
          <a:prstGeom prst="round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25707E2-5507-DACF-9462-122E59EB7EBA}"/>
              </a:ext>
            </a:extLst>
          </p:cNvPr>
          <p:cNvSpPr/>
          <p:nvPr/>
        </p:nvSpPr>
        <p:spPr>
          <a:xfrm>
            <a:off x="3553904" y="386498"/>
            <a:ext cx="2542095" cy="5524107"/>
          </a:xfrm>
          <a:prstGeom prst="roundRect">
            <a:avLst/>
          </a:prstGeom>
          <a:noFill/>
          <a:ln>
            <a:solidFill>
              <a:srgbClr val="00B0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1930B60-BFF7-E46C-E87D-5B8F99096E0E}"/>
              </a:ext>
            </a:extLst>
          </p:cNvPr>
          <p:cNvSpPr/>
          <p:nvPr/>
        </p:nvSpPr>
        <p:spPr>
          <a:xfrm>
            <a:off x="5257800" y="1655966"/>
            <a:ext cx="3430179" cy="4512983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837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drawing of a machine&#10;&#10;Description automatically generated">
            <a:extLst>
              <a:ext uri="{FF2B5EF4-FFF2-40B4-BE49-F238E27FC236}">
                <a16:creationId xmlns:a16="http://schemas.microsoft.com/office/drawing/2014/main" id="{5192C3BF-9BFC-ED02-4F0D-C8405B9820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352" t="5635" r="23763" b="4026"/>
          <a:stretch/>
        </p:blipFill>
        <p:spPr>
          <a:xfrm>
            <a:off x="1200962" y="662543"/>
            <a:ext cx="5933076" cy="6195457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BE26450-0347-AFE1-A6D1-34A6658ADF7B}"/>
              </a:ext>
            </a:extLst>
          </p:cNvPr>
          <p:cNvCxnSpPr>
            <a:cxnSpLocks/>
          </p:cNvCxnSpPr>
          <p:nvPr/>
        </p:nvCxnSpPr>
        <p:spPr>
          <a:xfrm>
            <a:off x="896459" y="2450955"/>
            <a:ext cx="1553442" cy="79674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52AFD229-5AEE-FF51-2E11-2A0CFFCF4B0A}"/>
              </a:ext>
            </a:extLst>
          </p:cNvPr>
          <p:cNvSpPr/>
          <p:nvPr/>
        </p:nvSpPr>
        <p:spPr>
          <a:xfrm>
            <a:off x="246009" y="2113822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4181377-25BF-A807-A854-7CB3CA15B110}"/>
              </a:ext>
            </a:extLst>
          </p:cNvPr>
          <p:cNvSpPr/>
          <p:nvPr/>
        </p:nvSpPr>
        <p:spPr>
          <a:xfrm>
            <a:off x="306385" y="3149979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2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E536F92-5F4D-9B33-5E18-D4F7BC643831}"/>
              </a:ext>
            </a:extLst>
          </p:cNvPr>
          <p:cNvCxnSpPr>
            <a:cxnSpLocks/>
            <a:stCxn id="20" idx="6"/>
          </p:cNvCxnSpPr>
          <p:nvPr/>
        </p:nvCxnSpPr>
        <p:spPr>
          <a:xfrm flipV="1">
            <a:off x="956835" y="2830099"/>
            <a:ext cx="1493066" cy="639761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1C059E5-A063-DED1-36EE-49A23FED8752}"/>
              </a:ext>
            </a:extLst>
          </p:cNvPr>
          <p:cNvCxnSpPr>
            <a:cxnSpLocks/>
          </p:cNvCxnSpPr>
          <p:nvPr/>
        </p:nvCxnSpPr>
        <p:spPr>
          <a:xfrm flipH="1">
            <a:off x="6135456" y="2830099"/>
            <a:ext cx="829776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EDFBFF30-4554-ACE9-589A-94AFE64304F5}"/>
              </a:ext>
            </a:extLst>
          </p:cNvPr>
          <p:cNvSpPr/>
          <p:nvPr/>
        </p:nvSpPr>
        <p:spPr>
          <a:xfrm>
            <a:off x="6961772" y="2504582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1561062-6696-378A-61AC-85FD37017539}"/>
              </a:ext>
            </a:extLst>
          </p:cNvPr>
          <p:cNvSpPr/>
          <p:nvPr/>
        </p:nvSpPr>
        <p:spPr>
          <a:xfrm>
            <a:off x="6318406" y="3888407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3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EC96E47-D0A4-3206-F84D-EB5ABA39DC95}"/>
              </a:ext>
            </a:extLst>
          </p:cNvPr>
          <p:cNvCxnSpPr>
            <a:cxnSpLocks/>
          </p:cNvCxnSpPr>
          <p:nvPr/>
        </p:nvCxnSpPr>
        <p:spPr>
          <a:xfrm flipH="1" flipV="1">
            <a:off x="5891843" y="2824463"/>
            <a:ext cx="491705" cy="1063944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itle 1">
            <a:extLst>
              <a:ext uri="{FF2B5EF4-FFF2-40B4-BE49-F238E27FC236}">
                <a16:creationId xmlns:a16="http://schemas.microsoft.com/office/drawing/2014/main" id="{2E770745-DA77-4237-E5E2-F7EEA13F392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002060"/>
                </a:solidFill>
                <a:latin typeface="Antenna Purina Black" pitchFamily="50" charset="0"/>
                <a:ea typeface="+mj-ea"/>
                <a:cs typeface="Antenna Purina Black" pitchFamily="50" charset="0"/>
              </a:defRPr>
            </a:lvl1pPr>
          </a:lstStyle>
          <a:p>
            <a:r>
              <a:rPr lang="en-US"/>
              <a:t>MOBILE HOPPER DRIVE ASSEMBLY</a:t>
            </a:r>
            <a:endParaRPr 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F7F01A3-992B-37C5-1E73-75D14D8B6004}"/>
              </a:ext>
            </a:extLst>
          </p:cNvPr>
          <p:cNvSpPr txBox="1"/>
          <p:nvPr/>
        </p:nvSpPr>
        <p:spPr>
          <a:xfrm>
            <a:off x="8212418" y="1022440"/>
            <a:ext cx="372358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MOBILE HOPPER DRIVE ASSEMBLY</a:t>
            </a:r>
          </a:p>
          <a:p>
            <a:endParaRPr lang="en-US" b="1" dirty="0"/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Geared Motor Assembly</a:t>
            </a:r>
          </a:p>
          <a:p>
            <a:pPr lvl="1"/>
            <a:r>
              <a:rPr lang="en-US" b="1" dirty="0"/>
              <a:t>1.1 Drive Motor </a:t>
            </a:r>
          </a:p>
          <a:p>
            <a:pPr lvl="1"/>
            <a:r>
              <a:rPr lang="en-US" b="1" dirty="0"/>
              <a:t>1.2 Gear Box</a:t>
            </a:r>
          </a:p>
          <a:p>
            <a:pPr lvl="1"/>
            <a:r>
              <a:rPr lang="en-US" b="1" dirty="0"/>
              <a:t>1.3 Drive Sprocket</a:t>
            </a:r>
          </a:p>
          <a:p>
            <a:pPr lvl="1"/>
            <a:r>
              <a:rPr lang="en-US" b="1" dirty="0"/>
              <a:t>1.4 Chain </a:t>
            </a:r>
          </a:p>
          <a:p>
            <a:pPr lvl="1"/>
            <a:r>
              <a:rPr lang="en-US" b="1" dirty="0"/>
              <a:t>1.5 Mounting Base </a:t>
            </a:r>
          </a:p>
          <a:p>
            <a:pPr lvl="1"/>
            <a:endParaRPr lang="en-US" b="1" dirty="0"/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Wheel Set</a:t>
            </a:r>
          </a:p>
          <a:p>
            <a:pPr lvl="1"/>
            <a:r>
              <a:rPr lang="en-US" b="1" dirty="0"/>
              <a:t>2.1 Wheel Shaft</a:t>
            </a:r>
          </a:p>
          <a:p>
            <a:pPr lvl="1"/>
            <a:r>
              <a:rPr lang="en-US" b="1" dirty="0"/>
              <a:t>2.2 Driven Sprocket</a:t>
            </a:r>
          </a:p>
          <a:p>
            <a:pPr lvl="1"/>
            <a:r>
              <a:rPr lang="en-US" b="1" dirty="0"/>
              <a:t>2.3 Shaft Bearings</a:t>
            </a:r>
          </a:p>
          <a:p>
            <a:pPr lvl="1"/>
            <a:endParaRPr lang="en-US" b="1" dirty="0"/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Guide Rollers</a:t>
            </a:r>
          </a:p>
          <a:p>
            <a:pPr lvl="1"/>
            <a:r>
              <a:rPr lang="en-US" b="1" dirty="0"/>
              <a:t>3.1 Roller Bearings</a:t>
            </a:r>
          </a:p>
          <a:p>
            <a:pPr lvl="1"/>
            <a:endParaRPr lang="en-US" b="1" dirty="0"/>
          </a:p>
          <a:p>
            <a:r>
              <a:rPr lang="en-US" b="1" dirty="0"/>
              <a:t>		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31A3CBB-C2D3-60DB-552A-B261F415D23B}"/>
              </a:ext>
            </a:extLst>
          </p:cNvPr>
          <p:cNvSpPr txBox="1"/>
          <p:nvPr/>
        </p:nvSpPr>
        <p:spPr>
          <a:xfrm>
            <a:off x="6464699" y="1797909"/>
            <a:ext cx="1268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SIDE VIEW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CF5A39E4-5E81-6FB4-872A-9937B0F669C7}"/>
              </a:ext>
            </a:extLst>
          </p:cNvPr>
          <p:cNvSpPr/>
          <p:nvPr/>
        </p:nvSpPr>
        <p:spPr>
          <a:xfrm>
            <a:off x="8132388" y="1372751"/>
            <a:ext cx="3163153" cy="212190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24237369-8F62-A6F1-410E-72F1B6E82FF5}"/>
              </a:ext>
            </a:extLst>
          </p:cNvPr>
          <p:cNvSpPr/>
          <p:nvPr/>
        </p:nvSpPr>
        <p:spPr>
          <a:xfrm>
            <a:off x="2140291" y="2038873"/>
            <a:ext cx="829776" cy="983512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907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print of a machine&#10;&#10;Description automatically generated">
            <a:extLst>
              <a:ext uri="{FF2B5EF4-FFF2-40B4-BE49-F238E27FC236}">
                <a16:creationId xmlns:a16="http://schemas.microsoft.com/office/drawing/2014/main" id="{B3AEDF22-C68B-FD26-F0D6-2CD678A749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32" t="26163" r="21753" b="24152"/>
          <a:stretch/>
        </p:blipFill>
        <p:spPr>
          <a:xfrm>
            <a:off x="1533474" y="2348673"/>
            <a:ext cx="5277399" cy="3407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38DD24-E034-3F95-6CAE-2E669F6E8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MOBILE HOPPER DRIVE ASSEMBLY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BE26450-0347-AFE1-A6D1-34A6658ADF7B}"/>
              </a:ext>
            </a:extLst>
          </p:cNvPr>
          <p:cNvCxnSpPr>
            <a:cxnSpLocks/>
          </p:cNvCxnSpPr>
          <p:nvPr/>
        </p:nvCxnSpPr>
        <p:spPr>
          <a:xfrm flipV="1">
            <a:off x="951029" y="3561597"/>
            <a:ext cx="1667344" cy="319881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52AFD229-5AEE-FF51-2E11-2A0CFFCF4B0A}"/>
              </a:ext>
            </a:extLst>
          </p:cNvPr>
          <p:cNvSpPr/>
          <p:nvPr/>
        </p:nvSpPr>
        <p:spPr>
          <a:xfrm>
            <a:off x="897830" y="3327172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4181377-25BF-A807-A854-7CB3CA15B110}"/>
              </a:ext>
            </a:extLst>
          </p:cNvPr>
          <p:cNvSpPr/>
          <p:nvPr/>
        </p:nvSpPr>
        <p:spPr>
          <a:xfrm>
            <a:off x="1012343" y="4947779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2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E536F92-5F4D-9B33-5E18-D4F7BC643831}"/>
              </a:ext>
            </a:extLst>
          </p:cNvPr>
          <p:cNvCxnSpPr>
            <a:cxnSpLocks/>
            <a:stCxn id="20" idx="6"/>
          </p:cNvCxnSpPr>
          <p:nvPr/>
        </p:nvCxnSpPr>
        <p:spPr>
          <a:xfrm>
            <a:off x="1662793" y="5267660"/>
            <a:ext cx="812988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9FEBB11-57A5-09D5-52F1-DDCD76063409}"/>
              </a:ext>
            </a:extLst>
          </p:cNvPr>
          <p:cNvCxnSpPr>
            <a:cxnSpLocks/>
            <a:stCxn id="22" idx="6"/>
          </p:cNvCxnSpPr>
          <p:nvPr/>
        </p:nvCxnSpPr>
        <p:spPr>
          <a:xfrm>
            <a:off x="1575411" y="2400829"/>
            <a:ext cx="898795" cy="209544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3BB84E51-1694-004F-0CA1-1731FF25AB03}"/>
              </a:ext>
            </a:extLst>
          </p:cNvPr>
          <p:cNvSpPr/>
          <p:nvPr/>
        </p:nvSpPr>
        <p:spPr>
          <a:xfrm>
            <a:off x="924961" y="2080948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760BA65-D2AD-68BD-D78A-856CC02CB230}"/>
              </a:ext>
            </a:extLst>
          </p:cNvPr>
          <p:cNvSpPr/>
          <p:nvPr/>
        </p:nvSpPr>
        <p:spPr>
          <a:xfrm>
            <a:off x="2610814" y="1218951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3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51C1652-3B8D-9767-038D-2749DD0FFA47}"/>
              </a:ext>
            </a:extLst>
          </p:cNvPr>
          <p:cNvCxnSpPr>
            <a:cxnSpLocks/>
            <a:stCxn id="25" idx="4"/>
          </p:cNvCxnSpPr>
          <p:nvPr/>
        </p:nvCxnSpPr>
        <p:spPr>
          <a:xfrm>
            <a:off x="2936039" y="1858713"/>
            <a:ext cx="0" cy="695612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7B713FCA-6180-98B1-6A12-CA5C95ED18DC}"/>
              </a:ext>
            </a:extLst>
          </p:cNvPr>
          <p:cNvSpPr/>
          <p:nvPr/>
        </p:nvSpPr>
        <p:spPr>
          <a:xfrm>
            <a:off x="2628655" y="5855313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3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A783E2F-08FF-0E94-747E-51687CD033AE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2953880" y="5369212"/>
            <a:ext cx="0" cy="486101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4647C064-2E69-48CD-D44F-0FB7C0D872EB}"/>
              </a:ext>
            </a:extLst>
          </p:cNvPr>
          <p:cNvSpPr/>
          <p:nvPr/>
        </p:nvSpPr>
        <p:spPr>
          <a:xfrm>
            <a:off x="7521051" y="3526656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2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776D63A-FCD0-5437-D328-F8128BF06095}"/>
              </a:ext>
            </a:extLst>
          </p:cNvPr>
          <p:cNvCxnSpPr>
            <a:cxnSpLocks/>
            <a:stCxn id="34" idx="2"/>
          </p:cNvCxnSpPr>
          <p:nvPr/>
        </p:nvCxnSpPr>
        <p:spPr>
          <a:xfrm flipH="1" flipV="1">
            <a:off x="6426679" y="2645617"/>
            <a:ext cx="1094372" cy="120092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EFB78A6-9C69-F42C-9489-09E52937D88A}"/>
              </a:ext>
            </a:extLst>
          </p:cNvPr>
          <p:cNvCxnSpPr>
            <a:cxnSpLocks/>
            <a:stCxn id="34" idx="2"/>
          </p:cNvCxnSpPr>
          <p:nvPr/>
        </p:nvCxnSpPr>
        <p:spPr>
          <a:xfrm flipH="1">
            <a:off x="6426679" y="3846537"/>
            <a:ext cx="1094372" cy="1314025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430354D6-93DC-C1ED-D36F-D1BA497DD89C}"/>
              </a:ext>
            </a:extLst>
          </p:cNvPr>
          <p:cNvSpPr/>
          <p:nvPr/>
        </p:nvSpPr>
        <p:spPr>
          <a:xfrm>
            <a:off x="5681338" y="1134030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3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0D34BD6-91F2-B539-68C1-C82E90097F8B}"/>
              </a:ext>
            </a:extLst>
          </p:cNvPr>
          <p:cNvCxnSpPr>
            <a:cxnSpLocks/>
            <a:stCxn id="41" idx="4"/>
          </p:cNvCxnSpPr>
          <p:nvPr/>
        </p:nvCxnSpPr>
        <p:spPr>
          <a:xfrm>
            <a:off x="6006563" y="1773792"/>
            <a:ext cx="0" cy="729754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6BF9E51C-F065-E466-81C4-DAF693E54DEE}"/>
              </a:ext>
            </a:extLst>
          </p:cNvPr>
          <p:cNvSpPr/>
          <p:nvPr/>
        </p:nvSpPr>
        <p:spPr>
          <a:xfrm>
            <a:off x="5681338" y="5898178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3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CF4013F-D291-1599-80FE-1224842BFF15}"/>
              </a:ext>
            </a:extLst>
          </p:cNvPr>
          <p:cNvCxnSpPr>
            <a:cxnSpLocks/>
            <a:stCxn id="45" idx="0"/>
          </p:cNvCxnSpPr>
          <p:nvPr/>
        </p:nvCxnSpPr>
        <p:spPr>
          <a:xfrm flipV="1">
            <a:off x="6006563" y="5412077"/>
            <a:ext cx="0" cy="486101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ED0CE1CC-1F7A-BF86-66AB-31B22A73BACE}"/>
              </a:ext>
            </a:extLst>
          </p:cNvPr>
          <p:cNvSpPr txBox="1"/>
          <p:nvPr/>
        </p:nvSpPr>
        <p:spPr>
          <a:xfrm>
            <a:off x="6464699" y="1797909"/>
            <a:ext cx="1268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 VIEW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931D365-5207-AE64-752B-62F8DE89D4EE}"/>
              </a:ext>
            </a:extLst>
          </p:cNvPr>
          <p:cNvSpPr txBox="1"/>
          <p:nvPr/>
        </p:nvSpPr>
        <p:spPr>
          <a:xfrm>
            <a:off x="8212418" y="1022440"/>
            <a:ext cx="372358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MOBILE HOPPER DRIVE ASSEMBLY</a:t>
            </a:r>
          </a:p>
          <a:p>
            <a:endParaRPr lang="en-US" b="1" dirty="0"/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Geared Motor Assembly</a:t>
            </a:r>
          </a:p>
          <a:p>
            <a:pPr lvl="1"/>
            <a:r>
              <a:rPr lang="en-US" b="1" dirty="0"/>
              <a:t>1.1 Drive Motor </a:t>
            </a:r>
          </a:p>
          <a:p>
            <a:pPr lvl="1"/>
            <a:r>
              <a:rPr lang="en-US" b="1" dirty="0"/>
              <a:t>1.2 Gear Box</a:t>
            </a:r>
          </a:p>
          <a:p>
            <a:pPr lvl="1"/>
            <a:r>
              <a:rPr lang="en-US" b="1" dirty="0"/>
              <a:t>1.3 Drive Sprocket</a:t>
            </a:r>
          </a:p>
          <a:p>
            <a:pPr lvl="1"/>
            <a:r>
              <a:rPr lang="en-US" b="1" dirty="0"/>
              <a:t>1.4 Chain </a:t>
            </a:r>
          </a:p>
          <a:p>
            <a:pPr lvl="1"/>
            <a:r>
              <a:rPr lang="en-US" b="1" dirty="0"/>
              <a:t>1.5 Mounting Base </a:t>
            </a:r>
          </a:p>
          <a:p>
            <a:pPr lvl="1"/>
            <a:endParaRPr lang="en-US" b="1" dirty="0"/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Wheel Set</a:t>
            </a:r>
          </a:p>
          <a:p>
            <a:pPr lvl="1"/>
            <a:r>
              <a:rPr lang="en-US" b="1" dirty="0"/>
              <a:t>2.1 Wheel Shaft</a:t>
            </a:r>
          </a:p>
          <a:p>
            <a:pPr lvl="1"/>
            <a:r>
              <a:rPr lang="en-US" b="1" dirty="0"/>
              <a:t>2.2 Driven Sprocket</a:t>
            </a:r>
          </a:p>
          <a:p>
            <a:pPr lvl="1"/>
            <a:r>
              <a:rPr lang="en-US" b="1" dirty="0"/>
              <a:t>2.3 Shaft Bearings</a:t>
            </a:r>
          </a:p>
          <a:p>
            <a:pPr lvl="1"/>
            <a:endParaRPr lang="en-US" b="1" dirty="0"/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Guide Rollers</a:t>
            </a:r>
          </a:p>
          <a:p>
            <a:pPr lvl="1"/>
            <a:r>
              <a:rPr lang="en-US" b="1" dirty="0"/>
              <a:t>3.1 Roller Bearings</a:t>
            </a:r>
          </a:p>
          <a:p>
            <a:pPr lvl="1"/>
            <a:endParaRPr lang="en-US" b="1" dirty="0"/>
          </a:p>
          <a:p>
            <a:r>
              <a:rPr lang="en-US" b="1" dirty="0"/>
              <a:t>		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AFC06874-B90B-5289-D4AD-DBBF8FD5E60B}"/>
              </a:ext>
            </a:extLst>
          </p:cNvPr>
          <p:cNvSpPr/>
          <p:nvPr/>
        </p:nvSpPr>
        <p:spPr>
          <a:xfrm>
            <a:off x="8132388" y="1372751"/>
            <a:ext cx="3163153" cy="2121904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C22023AD-04F4-EABF-7839-B8129E62E7A3}"/>
              </a:ext>
            </a:extLst>
          </p:cNvPr>
          <p:cNvSpPr/>
          <p:nvPr/>
        </p:nvSpPr>
        <p:spPr>
          <a:xfrm>
            <a:off x="2139348" y="2467747"/>
            <a:ext cx="829776" cy="1200919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981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8DD24-E034-3F95-6CAE-2E669F6E8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MOBILE HOPPER DRIVE ASSEMBLY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BE26450-0347-AFE1-A6D1-34A6658ADF7B}"/>
              </a:ext>
            </a:extLst>
          </p:cNvPr>
          <p:cNvCxnSpPr>
            <a:cxnSpLocks/>
          </p:cNvCxnSpPr>
          <p:nvPr/>
        </p:nvCxnSpPr>
        <p:spPr>
          <a:xfrm flipV="1">
            <a:off x="951029" y="3561597"/>
            <a:ext cx="1667344" cy="319881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52AFD229-5AEE-FF51-2E11-2A0CFFCF4B0A}"/>
              </a:ext>
            </a:extLst>
          </p:cNvPr>
          <p:cNvSpPr/>
          <p:nvPr/>
        </p:nvSpPr>
        <p:spPr>
          <a:xfrm>
            <a:off x="897830" y="3327172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1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4181377-25BF-A807-A854-7CB3CA15B110}"/>
              </a:ext>
            </a:extLst>
          </p:cNvPr>
          <p:cNvSpPr/>
          <p:nvPr/>
        </p:nvSpPr>
        <p:spPr>
          <a:xfrm>
            <a:off x="1012343" y="4947779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2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E536F92-5F4D-9B33-5E18-D4F7BC643831}"/>
              </a:ext>
            </a:extLst>
          </p:cNvPr>
          <p:cNvCxnSpPr>
            <a:cxnSpLocks/>
            <a:stCxn id="20" idx="6"/>
          </p:cNvCxnSpPr>
          <p:nvPr/>
        </p:nvCxnSpPr>
        <p:spPr>
          <a:xfrm>
            <a:off x="1662793" y="5267660"/>
            <a:ext cx="812988" cy="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9FEBB11-57A5-09D5-52F1-DDCD76063409}"/>
              </a:ext>
            </a:extLst>
          </p:cNvPr>
          <p:cNvCxnSpPr>
            <a:cxnSpLocks/>
            <a:stCxn id="22" idx="6"/>
          </p:cNvCxnSpPr>
          <p:nvPr/>
        </p:nvCxnSpPr>
        <p:spPr>
          <a:xfrm>
            <a:off x="1575411" y="2400829"/>
            <a:ext cx="898795" cy="209544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3BB84E51-1694-004F-0CA1-1731FF25AB03}"/>
              </a:ext>
            </a:extLst>
          </p:cNvPr>
          <p:cNvSpPr/>
          <p:nvPr/>
        </p:nvSpPr>
        <p:spPr>
          <a:xfrm>
            <a:off x="924961" y="2080948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2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760BA65-D2AD-68BD-D78A-856CC02CB230}"/>
              </a:ext>
            </a:extLst>
          </p:cNvPr>
          <p:cNvSpPr/>
          <p:nvPr/>
        </p:nvSpPr>
        <p:spPr>
          <a:xfrm>
            <a:off x="2610814" y="1218951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3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51C1652-3B8D-9767-038D-2749DD0FFA47}"/>
              </a:ext>
            </a:extLst>
          </p:cNvPr>
          <p:cNvCxnSpPr>
            <a:cxnSpLocks/>
            <a:stCxn id="25" idx="4"/>
          </p:cNvCxnSpPr>
          <p:nvPr/>
        </p:nvCxnSpPr>
        <p:spPr>
          <a:xfrm>
            <a:off x="2936039" y="1858713"/>
            <a:ext cx="0" cy="695612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7B713FCA-6180-98B1-6A12-CA5C95ED18DC}"/>
              </a:ext>
            </a:extLst>
          </p:cNvPr>
          <p:cNvSpPr/>
          <p:nvPr/>
        </p:nvSpPr>
        <p:spPr>
          <a:xfrm>
            <a:off x="2628655" y="5855313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3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A783E2F-08FF-0E94-747E-51687CD033AE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2953880" y="5369212"/>
            <a:ext cx="0" cy="486101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4647C064-2E69-48CD-D44F-0FB7C0D872EB}"/>
              </a:ext>
            </a:extLst>
          </p:cNvPr>
          <p:cNvSpPr/>
          <p:nvPr/>
        </p:nvSpPr>
        <p:spPr>
          <a:xfrm>
            <a:off x="7521051" y="3526656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2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776D63A-FCD0-5437-D328-F8128BF06095}"/>
              </a:ext>
            </a:extLst>
          </p:cNvPr>
          <p:cNvCxnSpPr>
            <a:cxnSpLocks/>
            <a:stCxn id="34" idx="2"/>
          </p:cNvCxnSpPr>
          <p:nvPr/>
        </p:nvCxnSpPr>
        <p:spPr>
          <a:xfrm flipH="1" flipV="1">
            <a:off x="6426679" y="2645617"/>
            <a:ext cx="1094372" cy="1200920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EFB78A6-9C69-F42C-9489-09E52937D88A}"/>
              </a:ext>
            </a:extLst>
          </p:cNvPr>
          <p:cNvCxnSpPr>
            <a:cxnSpLocks/>
            <a:stCxn id="34" idx="2"/>
          </p:cNvCxnSpPr>
          <p:nvPr/>
        </p:nvCxnSpPr>
        <p:spPr>
          <a:xfrm flipH="1">
            <a:off x="6426679" y="3846537"/>
            <a:ext cx="1094372" cy="1314025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430354D6-93DC-C1ED-D36F-D1BA497DD89C}"/>
              </a:ext>
            </a:extLst>
          </p:cNvPr>
          <p:cNvSpPr/>
          <p:nvPr/>
        </p:nvSpPr>
        <p:spPr>
          <a:xfrm>
            <a:off x="5681338" y="1134030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3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0D34BD6-91F2-B539-68C1-C82E90097F8B}"/>
              </a:ext>
            </a:extLst>
          </p:cNvPr>
          <p:cNvCxnSpPr>
            <a:cxnSpLocks/>
            <a:stCxn id="41" idx="4"/>
          </p:cNvCxnSpPr>
          <p:nvPr/>
        </p:nvCxnSpPr>
        <p:spPr>
          <a:xfrm>
            <a:off x="6006563" y="1773792"/>
            <a:ext cx="0" cy="729754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6BF9E51C-F065-E466-81C4-DAF693E54DEE}"/>
              </a:ext>
            </a:extLst>
          </p:cNvPr>
          <p:cNvSpPr/>
          <p:nvPr/>
        </p:nvSpPr>
        <p:spPr>
          <a:xfrm>
            <a:off x="5681338" y="5898178"/>
            <a:ext cx="650450" cy="63976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3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CF4013F-D291-1599-80FE-1224842BFF15}"/>
              </a:ext>
            </a:extLst>
          </p:cNvPr>
          <p:cNvCxnSpPr>
            <a:cxnSpLocks/>
            <a:stCxn id="45" idx="0"/>
          </p:cNvCxnSpPr>
          <p:nvPr/>
        </p:nvCxnSpPr>
        <p:spPr>
          <a:xfrm flipV="1">
            <a:off x="6006563" y="5412077"/>
            <a:ext cx="0" cy="486101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FE60E68-58E9-CF58-CE68-6288E039E994}"/>
              </a:ext>
            </a:extLst>
          </p:cNvPr>
          <p:cNvSpPr txBox="1"/>
          <p:nvPr/>
        </p:nvSpPr>
        <p:spPr>
          <a:xfrm>
            <a:off x="8212418" y="1022440"/>
            <a:ext cx="372358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MOBILE HOPPER DRIVE ASSEMBLY</a:t>
            </a:r>
          </a:p>
          <a:p>
            <a:endParaRPr lang="en-US" b="1" dirty="0"/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Geared Motor Assembly</a:t>
            </a:r>
          </a:p>
          <a:p>
            <a:pPr lvl="1"/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1.1 Drive Motor </a:t>
            </a:r>
          </a:p>
          <a:p>
            <a:pPr lvl="1"/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1.2 Gear Box</a:t>
            </a:r>
          </a:p>
          <a:p>
            <a:pPr lvl="1"/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1.3 Drive Sprocket</a:t>
            </a:r>
          </a:p>
          <a:p>
            <a:pPr lvl="1"/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1.4 Chain </a:t>
            </a:r>
          </a:p>
          <a:p>
            <a:pPr lvl="1"/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1.5 Mounting Base </a:t>
            </a:r>
          </a:p>
          <a:p>
            <a:pPr lvl="1"/>
            <a:endParaRPr lang="en-US" b="1" dirty="0"/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Wheel Set</a:t>
            </a:r>
          </a:p>
          <a:p>
            <a:pPr lvl="1"/>
            <a:r>
              <a:rPr lang="en-US" b="1" dirty="0"/>
              <a:t>2.1 Wheel Shaft</a:t>
            </a:r>
          </a:p>
          <a:p>
            <a:pPr lvl="1"/>
            <a:r>
              <a:rPr lang="en-US" b="1" dirty="0"/>
              <a:t>2.2 Driven Sprocket</a:t>
            </a:r>
          </a:p>
          <a:p>
            <a:pPr lvl="1"/>
            <a:r>
              <a:rPr lang="en-US" b="1" dirty="0"/>
              <a:t>2.3 Shaft Bearings</a:t>
            </a:r>
          </a:p>
          <a:p>
            <a:pPr lvl="1"/>
            <a:endParaRPr lang="en-US" b="1" dirty="0"/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Guide Rollers</a:t>
            </a:r>
          </a:p>
          <a:p>
            <a:pPr lvl="1"/>
            <a:r>
              <a:rPr lang="en-US" b="1" dirty="0"/>
              <a:t>3.1 Roller Bearings</a:t>
            </a:r>
          </a:p>
          <a:p>
            <a:pPr lvl="1"/>
            <a:endParaRPr lang="en-US" b="1" dirty="0"/>
          </a:p>
          <a:p>
            <a:r>
              <a:rPr lang="en-US" b="1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896453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097B9-35E6-0190-55B7-CCA5CB3D6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743" y="320675"/>
            <a:ext cx="11688457" cy="1325563"/>
          </a:xfrm>
        </p:spPr>
        <p:txBody>
          <a:bodyPr/>
          <a:lstStyle/>
          <a:p>
            <a:r>
              <a:rPr lang="en-US" dirty="0"/>
              <a:t>BASIC SPECS OF </a:t>
            </a:r>
            <a:r>
              <a:rPr lang="en-US"/>
              <a:t>DRIVE </a:t>
            </a:r>
            <a:r>
              <a:rPr lang="en-US" dirty="0"/>
              <a:t>MOTOR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D4C237-7D28-8994-1959-24FC611093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98" t="8274" r="3364" b="4996"/>
          <a:stretch/>
        </p:blipFill>
        <p:spPr>
          <a:xfrm>
            <a:off x="198743" y="3531871"/>
            <a:ext cx="4010489" cy="258318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A9574F1-E7E8-30F5-8838-F26FEE34AA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743" y="1440180"/>
            <a:ext cx="4042847" cy="19888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44AA7AD-C031-3FBA-96F3-082E592790DB}"/>
              </a:ext>
            </a:extLst>
          </p:cNvPr>
          <p:cNvSpPr txBox="1"/>
          <p:nvPr/>
        </p:nvSpPr>
        <p:spPr>
          <a:xfrm>
            <a:off x="4453180" y="1440180"/>
            <a:ext cx="754007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Type designation gearmotor	</a:t>
            </a:r>
            <a:r>
              <a:rPr lang="en-US" b="1" dirty="0"/>
              <a:t>R27 DRNR1M4/BE1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Serial Number			</a:t>
            </a:r>
            <a:r>
              <a:rPr lang="en-US" b="1" dirty="0"/>
              <a:t>39.0211243801.0001.20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Line frequency, Hz		</a:t>
            </a:r>
            <a:r>
              <a:rPr lang="en-US" b="1" dirty="0"/>
              <a:t>60</a:t>
            </a:r>
            <a:endParaRPr lang="en-US" b="1"/>
          </a:p>
          <a:p>
            <a:pPr marL="342900" indent="-342900">
              <a:buFont typeface="+mj-lt"/>
              <a:buAutoNum type="arabicPeriod"/>
            </a:pPr>
            <a:r>
              <a:rPr lang="en-US"/>
              <a:t>Supply voltage, volt		</a:t>
            </a:r>
            <a:r>
              <a:rPr lang="en-US" b="1">
                <a:highlight>
                  <a:srgbClr val="FFFF00"/>
                </a:highlight>
              </a:rPr>
              <a:t>440, 3-phase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Clamping connection		</a:t>
            </a:r>
            <a:r>
              <a:rPr lang="en-US" b="1"/>
              <a:t>Delta + GND</a:t>
            </a:r>
            <a:endParaRPr lang="en-US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Speed ratio			</a:t>
            </a:r>
            <a:r>
              <a:rPr lang="en-US" b="1" dirty="0"/>
              <a:t>1730/89	</a:t>
            </a:r>
            <a:r>
              <a:rPr lang="en-US" dirty="0"/>
              <a:t>    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Motor power, kW		</a:t>
            </a:r>
            <a:r>
              <a:rPr lang="en-US" b="1" dirty="0"/>
              <a:t>0.37</a:t>
            </a:r>
            <a:r>
              <a:rPr lang="en-US" dirty="0"/>
              <a:t>		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Power factor			</a:t>
            </a:r>
            <a:r>
              <a:rPr lang="en-US" b="1" dirty="0"/>
              <a:t>0.62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Temperature class		</a:t>
            </a:r>
            <a:r>
              <a:rPr lang="en-US" b="1" dirty="0"/>
              <a:t>F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Max output torque, Nm		</a:t>
            </a:r>
            <a:r>
              <a:rPr lang="en-US" b="1" dirty="0"/>
              <a:t>19.35</a:t>
            </a:r>
            <a:endParaRPr lang="en-US" b="1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Full load current, Amp		</a:t>
            </a:r>
            <a:r>
              <a:rPr lang="en-US" b="1">
                <a:highlight>
                  <a:srgbClr val="FFFF00"/>
                </a:highlight>
              </a:rPr>
              <a:t>0.96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Degree of protection		</a:t>
            </a:r>
            <a:r>
              <a:rPr lang="en-US" b="1" dirty="0"/>
              <a:t>IP65</a:t>
            </a:r>
            <a:r>
              <a:rPr lang="en-US" dirty="0"/>
              <a:t>	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Brake voltage, Volt		</a:t>
            </a:r>
            <a:r>
              <a:rPr lang="en-US" b="1">
                <a:highlight>
                  <a:srgbClr val="FFFF00"/>
                </a:highlight>
              </a:rPr>
              <a:t>440, 1-phase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Braking torque, Nm		</a:t>
            </a:r>
            <a:r>
              <a:rPr lang="en-US" b="1" dirty="0"/>
              <a:t>7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Brake control			</a:t>
            </a:r>
            <a:r>
              <a:rPr lang="en-US" b="1" dirty="0"/>
              <a:t>BG1.5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Inverter operation		</a:t>
            </a:r>
            <a:r>
              <a:rPr lang="en-US" b="1" dirty="0"/>
              <a:t>Duty S1 (continuous)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Mounting position		</a:t>
            </a:r>
            <a:r>
              <a:rPr lang="en-US" b="1" dirty="0"/>
              <a:t>M1 (foot-mounted)</a:t>
            </a:r>
          </a:p>
        </p:txBody>
      </p:sp>
    </p:spTree>
    <p:extLst>
      <p:ext uri="{BB962C8B-B14F-4D97-AF65-F5344CB8AC3E}">
        <p14:creationId xmlns:p14="http://schemas.microsoft.com/office/powerpoint/2010/main" val="736267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097B9-35E6-0190-55B7-CCA5CB3D6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573" y="320675"/>
            <a:ext cx="11505253" cy="1325563"/>
          </a:xfrm>
        </p:spPr>
        <p:txBody>
          <a:bodyPr/>
          <a:lstStyle/>
          <a:p>
            <a:r>
              <a:rPr lang="en-US" dirty="0"/>
              <a:t>1.1 BASIC CONDITION SPECS OF DRIVE MOTOR </a:t>
            </a: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3DC5B429-A23A-5AF8-70B7-9FAEFC1A11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4213088"/>
              </p:ext>
            </p:extLst>
          </p:nvPr>
        </p:nvGraphicFramePr>
        <p:xfrm>
          <a:off x="374573" y="1646238"/>
          <a:ext cx="11426364" cy="4450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79644">
                  <a:extLst>
                    <a:ext uri="{9D8B030D-6E8A-4147-A177-3AD203B41FA5}">
                      <a16:colId xmlns:a16="http://schemas.microsoft.com/office/drawing/2014/main" val="2195820104"/>
                    </a:ext>
                  </a:extLst>
                </a:gridCol>
                <a:gridCol w="2192356">
                  <a:extLst>
                    <a:ext uri="{9D8B030D-6E8A-4147-A177-3AD203B41FA5}">
                      <a16:colId xmlns:a16="http://schemas.microsoft.com/office/drawing/2014/main" val="481150343"/>
                    </a:ext>
                  </a:extLst>
                </a:gridCol>
                <a:gridCol w="1200839">
                  <a:extLst>
                    <a:ext uri="{9D8B030D-6E8A-4147-A177-3AD203B41FA5}">
                      <a16:colId xmlns:a16="http://schemas.microsoft.com/office/drawing/2014/main" val="2488733173"/>
                    </a:ext>
                  </a:extLst>
                </a:gridCol>
                <a:gridCol w="903383">
                  <a:extLst>
                    <a:ext uri="{9D8B030D-6E8A-4147-A177-3AD203B41FA5}">
                      <a16:colId xmlns:a16="http://schemas.microsoft.com/office/drawing/2014/main" val="4286148666"/>
                    </a:ext>
                  </a:extLst>
                </a:gridCol>
                <a:gridCol w="4750142">
                  <a:extLst>
                    <a:ext uri="{9D8B030D-6E8A-4147-A177-3AD203B41FA5}">
                      <a16:colId xmlns:a16="http://schemas.microsoft.com/office/drawing/2014/main" val="2431178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COMPONENT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SPECIFICATIONS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UNIT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VALUE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Remarks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449491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r>
                        <a:rPr lang="en-US" dirty="0"/>
                        <a:t>Winding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Resistance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Ohm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Measure only when motor CB is OFF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11370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r>
                        <a:rPr lang="en-US"/>
                        <a:t>Winding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Insulation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Megaohm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r>
                        <a:rPr lang="en-US"/>
                        <a:t>&gt;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Measure only when motor CB is OFF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772492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r>
                        <a:rPr lang="en-US"/>
                        <a:t>Winding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Full load current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Ampere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0.96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544007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r>
                        <a:rPr lang="en-US"/>
                        <a:t>Winding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Supply voltage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Volt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440V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3-phase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7190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Terminal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Clamping connection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Delta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With M4 nut and torque of 5Nm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4278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DE Bearing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6204 2Z-C3-K52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Double sealed, no unusual sound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919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NDE Bearing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6203 2Z-C3-K52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Double sealed, no unusual sound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197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Motor frame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Temperature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°C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&lt; 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Considering a reference ambient of 40°C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411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BG1.5 Brake module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Supply voltage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Volt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1-phase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2870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Drive Gear Sprocket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Number of Teeth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signs of wear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8336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Drive Gear Flange Bolt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M8x20 Hex head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Torque of 40Nm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89702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0715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B7495-1761-F34E-7D55-B4FD4A0AA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003" y="320675"/>
            <a:ext cx="11100147" cy="1325563"/>
          </a:xfrm>
        </p:spPr>
        <p:txBody>
          <a:bodyPr/>
          <a:lstStyle/>
          <a:p>
            <a:r>
              <a:rPr lang="en-US" dirty="0"/>
              <a:t>1.2 BASIC CONDITION SPECS  OF GEAR BOX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3318834-7E42-2D16-017D-3B5AD27ADD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6715022"/>
              </p:ext>
            </p:extLst>
          </p:nvPr>
        </p:nvGraphicFramePr>
        <p:xfrm>
          <a:off x="599055" y="1810141"/>
          <a:ext cx="10989096" cy="3235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4752">
                  <a:extLst>
                    <a:ext uri="{9D8B030D-6E8A-4147-A177-3AD203B41FA5}">
                      <a16:colId xmlns:a16="http://schemas.microsoft.com/office/drawing/2014/main" val="2195820104"/>
                    </a:ext>
                  </a:extLst>
                </a:gridCol>
                <a:gridCol w="2198586">
                  <a:extLst>
                    <a:ext uri="{9D8B030D-6E8A-4147-A177-3AD203B41FA5}">
                      <a16:colId xmlns:a16="http://schemas.microsoft.com/office/drawing/2014/main" val="481150343"/>
                    </a:ext>
                  </a:extLst>
                </a:gridCol>
                <a:gridCol w="2198586">
                  <a:extLst>
                    <a:ext uri="{9D8B030D-6E8A-4147-A177-3AD203B41FA5}">
                      <a16:colId xmlns:a16="http://schemas.microsoft.com/office/drawing/2014/main" val="2488733173"/>
                    </a:ext>
                  </a:extLst>
                </a:gridCol>
                <a:gridCol w="1357798">
                  <a:extLst>
                    <a:ext uri="{9D8B030D-6E8A-4147-A177-3AD203B41FA5}">
                      <a16:colId xmlns:a16="http://schemas.microsoft.com/office/drawing/2014/main" val="4286148666"/>
                    </a:ext>
                  </a:extLst>
                </a:gridCol>
                <a:gridCol w="3039374">
                  <a:extLst>
                    <a:ext uri="{9D8B030D-6E8A-4147-A177-3AD203B41FA5}">
                      <a16:colId xmlns:a16="http://schemas.microsoft.com/office/drawing/2014/main" val="6759311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COMPONENT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SPECIFICATIONS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UNIT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VALUE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REMARKS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449491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r>
                        <a:rPr lang="en-US" dirty="0"/>
                        <a:t>1.1Gear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89</a:t>
                      </a:r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r>
                        <a:rPr lang="en-US" dirty="0"/>
                        <a:t>Check running noise for possible bearing damage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11370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Torque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19.8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772492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0.37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544007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Lubricant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Mineral Oil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Check oil level  </a:t>
                      </a:r>
                    </a:p>
                    <a:p>
                      <a:r>
                        <a:rPr lang="en-US" dirty="0"/>
                        <a:t>Visual check for leakage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3137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Shaft assembly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5192019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r>
                        <a:rPr lang="en-US" dirty="0"/>
                        <a:t>Key Bar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719009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material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Carbon steel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42787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0514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BA205B0CDC97B4AB4241C238A48E98C" ma:contentTypeVersion="14" ma:contentTypeDescription="Create a new document." ma:contentTypeScope="" ma:versionID="66a4dfd0ff3edd4058e9e509e82f1134">
  <xsd:schema xmlns:xsd="http://www.w3.org/2001/XMLSchema" xmlns:xs="http://www.w3.org/2001/XMLSchema" xmlns:p="http://schemas.microsoft.com/office/2006/metadata/properties" xmlns:ns2="e3892204-31f6-42ae-b962-4b3f9fce3370" xmlns:ns3="813a5c3a-c7fd-4cb8-bcd1-d8821d76bd2c" targetNamespace="http://schemas.microsoft.com/office/2006/metadata/properties" ma:root="true" ma:fieldsID="bcda0236d86433abe08f953b89424b13" ns2:_="" ns3:_="">
    <xsd:import namespace="e3892204-31f6-42ae-b962-4b3f9fce3370"/>
    <xsd:import namespace="813a5c3a-c7fd-4cb8-bcd1-d8821d76bd2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892204-31f6-42ae-b962-4b3f9fce337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63b4f369-e68d-40dc-b20e-bd2c7c5d9b0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3a5c3a-c7fd-4cb8-bcd1-d8821d76bd2c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be69e57d-fe8e-4ec7-85c2-44e3eb3586e7}" ma:internalName="TaxCatchAll" ma:showField="CatchAllData" ma:web="813a5c3a-c7fd-4cb8-bcd1-d8821d76bd2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3892204-31f6-42ae-b962-4b3f9fce3370">
      <Terms xmlns="http://schemas.microsoft.com/office/infopath/2007/PartnerControls"/>
    </lcf76f155ced4ddcb4097134ff3c332f>
    <TaxCatchAll xmlns="813a5c3a-c7fd-4cb8-bcd1-d8821d76bd2c" xsi:nil="true"/>
    <SharedWithUsers xmlns="813a5c3a-c7fd-4cb8-bcd1-d8821d76bd2c">
      <UserInfo>
        <DisplayName>Torcende,Alfred Martin,PH-Cagayan de Oro,Engineering</DisplayName>
        <AccountId>16</AccountId>
        <AccountType/>
      </UserInfo>
      <UserInfo>
        <DisplayName>Pana,Mark Anthony,PH-Cagayan de Oro,Engineering</DisplayName>
        <AccountId>30</AccountId>
        <AccountType/>
      </UserInfo>
      <UserInfo>
        <DisplayName>Camiña,Ryan,PH-Cagayan de Oro,Manufacturing</DisplayName>
        <AccountId>150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48A8D95A-C998-453E-A693-05FB7FDA679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97F91BB-297B-47A2-B161-98CBA3764B71}">
  <ds:schemaRefs>
    <ds:schemaRef ds:uri="813a5c3a-c7fd-4cb8-bcd1-d8821d76bd2c"/>
    <ds:schemaRef ds:uri="e3892204-31f6-42ae-b962-4b3f9fce337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85BE27D-B016-456A-B892-0632474125B6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purl.org/dc/terms/"/>
    <ds:schemaRef ds:uri="http://purl.org/dc/dcmitype/"/>
    <ds:schemaRef ds:uri="http://schemas.microsoft.com/office/2006/metadata/properties"/>
    <ds:schemaRef ds:uri="e3892204-31f6-42ae-b962-4b3f9fce3370"/>
    <ds:schemaRef ds:uri="http://schemas.openxmlformats.org/package/2006/metadata/core-properties"/>
    <ds:schemaRef ds:uri="813a5c3a-c7fd-4cb8-bcd1-d8821d76bd2c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4052</TotalTime>
  <Words>906</Words>
  <Application>Microsoft Office PowerPoint</Application>
  <PresentationFormat>Widescreen</PresentationFormat>
  <Paragraphs>349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Antenna Purina Black</vt:lpstr>
      <vt:lpstr>Arial</vt:lpstr>
      <vt:lpstr>Calibri</vt:lpstr>
      <vt:lpstr>Calibri Light</vt:lpstr>
      <vt:lpstr>Nestle Text TF AR Book</vt:lpstr>
      <vt:lpstr>Wingdings</vt:lpstr>
      <vt:lpstr>Office Theme</vt:lpstr>
      <vt:lpstr>E54 MH &amp; COMPACTOR</vt:lpstr>
      <vt:lpstr>PRESENTATION FLOW</vt:lpstr>
      <vt:lpstr>DRAWING</vt:lpstr>
      <vt:lpstr>PowerPoint Presentation</vt:lpstr>
      <vt:lpstr>MOBILE HOPPER DRIVE ASSEMBLY</vt:lpstr>
      <vt:lpstr>MOBILE HOPPER DRIVE ASSEMBLY</vt:lpstr>
      <vt:lpstr>BASIC SPECS OF DRIVE MOTOR</vt:lpstr>
      <vt:lpstr>1.1 BASIC CONDITION SPECS OF DRIVE MOTOR </vt:lpstr>
      <vt:lpstr>1.2 BASIC CONDITION SPECS  OF GEAR BOX</vt:lpstr>
      <vt:lpstr>1.3 – 1.4 BASIC CONDITION SPECS OF DRIVE SPROCKET &amp; CHAIN</vt:lpstr>
      <vt:lpstr>1.5 BASIC CONDITION SPECS  OF MOUNTING BASE</vt:lpstr>
      <vt:lpstr>1. MAINTENANCE PLANS </vt:lpstr>
      <vt:lpstr>CRITICAL SPARE PARTS LIST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Golez,Christa Maria,PH-Makati,Org Design &amp; Change Management</dc:creator>
  <cp:lastModifiedBy>Donguines,Christopher,PH-Cagayan de Oro,Manufacturing</cp:lastModifiedBy>
  <cp:revision>9</cp:revision>
  <cp:lastPrinted>2024-01-18T05:22:31Z</cp:lastPrinted>
  <dcterms:created xsi:type="dcterms:W3CDTF">2023-10-24T05:09:07Z</dcterms:created>
  <dcterms:modified xsi:type="dcterms:W3CDTF">2024-01-25T03:56:02Z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ada0a2f-b917-4d51-b0d0-d418a10c8b23_Enabled">
    <vt:lpwstr>true</vt:lpwstr>
  </property>
  <property fmtid="{D5CDD505-2E9C-101B-9397-08002B2CF9AE}" pid="3" name="MSIP_Label_1ada0a2f-b917-4d51-b0d0-d418a10c8b23_SetDate">
    <vt:lpwstr>2023-10-24T05:09:07Z</vt:lpwstr>
  </property>
  <property fmtid="{D5CDD505-2E9C-101B-9397-08002B2CF9AE}" pid="4" name="MSIP_Label_1ada0a2f-b917-4d51-b0d0-d418a10c8b23_Method">
    <vt:lpwstr>Standard</vt:lpwstr>
  </property>
  <property fmtid="{D5CDD505-2E9C-101B-9397-08002B2CF9AE}" pid="5" name="MSIP_Label_1ada0a2f-b917-4d51-b0d0-d418a10c8b23_Name">
    <vt:lpwstr>1ada0a2f-b917-4d51-b0d0-d418a10c8b23</vt:lpwstr>
  </property>
  <property fmtid="{D5CDD505-2E9C-101B-9397-08002B2CF9AE}" pid="6" name="MSIP_Label_1ada0a2f-b917-4d51-b0d0-d418a10c8b23_SiteId">
    <vt:lpwstr>12a3af23-a769-4654-847f-958f3d479f4a</vt:lpwstr>
  </property>
  <property fmtid="{D5CDD505-2E9C-101B-9397-08002B2CF9AE}" pid="7" name="MSIP_Label_1ada0a2f-b917-4d51-b0d0-d418a10c8b23_ActionId">
    <vt:lpwstr>9f04edb0-6c8e-4230-973f-61bd47bc2a46</vt:lpwstr>
  </property>
  <property fmtid="{D5CDD505-2E9C-101B-9397-08002B2CF9AE}" pid="8" name="MSIP_Label_1ada0a2f-b917-4d51-b0d0-d418a10c8b23_ContentBits">
    <vt:lpwstr>0</vt:lpwstr>
  </property>
  <property fmtid="{D5CDD505-2E9C-101B-9397-08002B2CF9AE}" pid="9" name="ContentTypeId">
    <vt:lpwstr>0x010100CBA205B0CDC97B4AB4241C238A48E98C</vt:lpwstr>
  </property>
  <property fmtid="{D5CDD505-2E9C-101B-9397-08002B2CF9AE}" pid="10" name="MediaServiceImageTags">
    <vt:lpwstr/>
  </property>
</Properties>
</file>

<file path=docProps/thumbnail.jpeg>
</file>